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nrope" panose="020B0604020202020204" charset="0"/>
      <p:regular r:id="rId14"/>
      <p:bold r:id="rId15"/>
    </p:embeddedFont>
    <p:embeddedFont>
      <p:font typeface="Manrope SemiBold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6904" y="3205596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</a:t>
            </a: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en-GB" sz="1600" dirty="0" err="1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Torvia</a:t>
            </a:r>
            <a:r>
              <a:rPr lang="en-GB" sz="16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 Systems</a:t>
            </a:r>
            <a:endParaRPr sz="1600"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6915" y="3825319"/>
            <a:ext cx="9143995" cy="184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60000"/>
              </a:lnSpc>
            </a:pPr>
            <a:r>
              <a:rPr lang="en-GB" sz="1600" b="1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Problem Statement </a:t>
            </a:r>
            <a:r>
              <a:rPr lang="en-GB" sz="16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: </a:t>
            </a:r>
            <a:r>
              <a:rPr lang="en-US" sz="1350" dirty="0">
                <a:latin typeface="Manrope" panose="020B0604020202020204" charset="0"/>
              </a:rPr>
              <a:t>Citizens struggle with fragmented portals, misrouted complaints, and delayed responses, while governments lack real‑time visibility into infrastructure risks and public grievances. A unified AI‑powered interface is needed to verify, route, and monitor civic and grievance issues efficiently and inclusively.</a:t>
            </a:r>
            <a:endParaRPr sz="1350"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6892" y="3613056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</a:t>
            </a: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en-GB" sz="16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Sharaj M </a:t>
            </a:r>
            <a:r>
              <a:rPr lang="en-GB" sz="1600" dirty="0" err="1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M</a:t>
            </a:r>
            <a:endParaRPr sz="1600"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433BD0-E6EE-B918-1E09-42B11E76CAAB}"/>
              </a:ext>
            </a:extLst>
          </p:cNvPr>
          <p:cNvSpPr txBox="1"/>
          <p:nvPr/>
        </p:nvSpPr>
        <p:spPr>
          <a:xfrm>
            <a:off x="156634" y="465668"/>
            <a:ext cx="5731933" cy="449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IMPACT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1. Early Detection → Prevent Disasters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AI detects infrastructure risks (bridge cracks, pipeline failures, road hazards) early using citizen signals, enabling preventive action before failures, saving lives and public funds.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2. Inclusion of Every Citizen (Voice‑First Governance)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Enables illiterate, rural, and non‑technical citizens to access governance using voice in 22 Indian languages via CSCs, mobile, and assisted interfaces.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3. Faster Resolution &amp; Higher Government Efficiency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Automates verification, routing, and triage, reducing manual workload, eliminating duplicate complaints, and enabling faster, more accurate issue resolution.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4. Real‑Time National Civic Intelligence Layer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Transforms millions of complaints into actionable intelligence, helping government understand citizen pain points, infrastructure health, and policy needs in real‑time.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4A8F1-76C1-3819-D426-35E8F376A06C}"/>
              </a:ext>
            </a:extLst>
          </p:cNvPr>
          <p:cNvSpPr txBox="1"/>
          <p:nvPr/>
        </p:nvSpPr>
        <p:spPr>
          <a:xfrm>
            <a:off x="6100234" y="584201"/>
            <a:ext cx="2540000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VISION:</a:t>
            </a:r>
            <a:endParaRPr lang="en-US" sz="1200" dirty="0">
              <a:latin typeface="Manrope" panose="020B060402020202020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Build India’s AI‑Powered Digital Nervous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Shift from Reactive Governance → Predictive Governance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One Unified AI Interface for 1.4 Billion Citizens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200" dirty="0">
                <a:latin typeface="Manrope" panose="020B0604020202020204" charset="0"/>
              </a:rPr>
              <a:t>Foundation for Future Smart Nation Infrastructure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700679-6A68-9283-F51B-95781045FFA6}"/>
              </a:ext>
            </a:extLst>
          </p:cNvPr>
          <p:cNvCxnSpPr>
            <a:cxnSpLocks/>
          </p:cNvCxnSpPr>
          <p:nvPr/>
        </p:nvCxnSpPr>
        <p:spPr>
          <a:xfrm>
            <a:off x="5994400" y="677333"/>
            <a:ext cx="0" cy="3886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C88E6-00CF-0F63-4AEA-B4FB28437CD8}"/>
              </a:ext>
            </a:extLst>
          </p:cNvPr>
          <p:cNvSpPr txBox="1"/>
          <p:nvPr/>
        </p:nvSpPr>
        <p:spPr>
          <a:xfrm>
            <a:off x="250740" y="1183902"/>
            <a:ext cx="6631889" cy="3613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anrope" panose="020B0604020202020204" charset="0"/>
              </a:rPr>
              <a:t>Jan‑Drishti is an </a:t>
            </a:r>
            <a:r>
              <a:rPr lang="en-US" b="1" dirty="0">
                <a:latin typeface="Manrope" panose="020B0604020202020204" charset="0"/>
              </a:rPr>
              <a:t>AI‑native governance intelligence layer </a:t>
            </a:r>
            <a:r>
              <a:rPr lang="en-US" dirty="0">
                <a:latin typeface="Manrope" panose="020B0604020202020204" charset="0"/>
              </a:rPr>
              <a:t>that transforms citizen inputs into verified, structured, and actionable signals for government systems.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anrope" panose="020B0604020202020204" charset="0"/>
              </a:rPr>
              <a:t>Instead of being just another complaint portal, Jan‑Drishti uses AI to: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anrope" panose="020B0604020202020204" charset="0"/>
              </a:rPr>
              <a:t>Verify infrastructure issues using computer vision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anrope" panose="020B0604020202020204" charset="0"/>
              </a:rPr>
              <a:t>Understand voice complaints in </a:t>
            </a:r>
            <a:r>
              <a:rPr lang="en-US" b="1" dirty="0">
                <a:latin typeface="Manrope" panose="020B0604020202020204" charset="0"/>
              </a:rPr>
              <a:t>22 Indian languages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anrope" panose="020B0604020202020204" charset="0"/>
              </a:rPr>
              <a:t>Automatically </a:t>
            </a:r>
            <a:r>
              <a:rPr lang="en-US" b="1" dirty="0">
                <a:latin typeface="Manrope" panose="020B0604020202020204" charset="0"/>
              </a:rPr>
              <a:t>route issues </a:t>
            </a:r>
            <a:r>
              <a:rPr lang="en-US" dirty="0">
                <a:latin typeface="Manrope" panose="020B0604020202020204" charset="0"/>
              </a:rPr>
              <a:t>to correct departments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anrope" panose="020B0604020202020204" charset="0"/>
              </a:rPr>
              <a:t>Detect patterns and early </a:t>
            </a:r>
            <a:r>
              <a:rPr lang="en-US" b="1" dirty="0">
                <a:latin typeface="Manrope" panose="020B0604020202020204" charset="0"/>
              </a:rPr>
              <a:t>infrastructure risks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anrope" panose="020B0604020202020204" charset="0"/>
              </a:rPr>
              <a:t>Provide real‑time feedback and transparency to citizens</a:t>
            </a:r>
            <a:endParaRPr lang="en-US" b="1" dirty="0">
              <a:latin typeface="Manrope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anose="020B0604020202020204" charset="0"/>
              </a:rPr>
              <a:t>Outcome:</a:t>
            </a:r>
            <a:r>
              <a:rPr lang="en-US" dirty="0">
                <a:latin typeface="Manrope" panose="020B0604020202020204" charset="0"/>
              </a:rPr>
              <a:t> Faster response, early risk detection, and inclusive governance for every citizen.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B9C2A-1779-90FB-5969-76C6901F40D5}"/>
              </a:ext>
            </a:extLst>
          </p:cNvPr>
          <p:cNvSpPr txBox="1"/>
          <p:nvPr/>
        </p:nvSpPr>
        <p:spPr>
          <a:xfrm>
            <a:off x="766225" y="728585"/>
            <a:ext cx="76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anrope" panose="020B0604020202020204" charset="0"/>
              </a:rPr>
              <a:t>JAN‑DRISHTI: AI‑POWERED UNIFIED CIVIC INTELLIGENCE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6C02A-B730-7F9C-EAB1-9A93BCED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29" y="1011932"/>
            <a:ext cx="2114642" cy="37856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FA24A-B75E-25AB-C051-44337C7B303B}"/>
              </a:ext>
            </a:extLst>
          </p:cNvPr>
          <p:cNvSpPr txBox="1"/>
          <p:nvPr/>
        </p:nvSpPr>
        <p:spPr>
          <a:xfrm>
            <a:off x="371511" y="728519"/>
            <a:ext cx="208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Manrope" panose="020B0604020202020204" charset="0"/>
              </a:rPr>
              <a:t>HOW IS IT DIFFERENT?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69E86-1B66-7329-23DF-DCA77FBD0581}"/>
              </a:ext>
            </a:extLst>
          </p:cNvPr>
          <p:cNvSpPr txBox="1"/>
          <p:nvPr/>
        </p:nvSpPr>
        <p:spPr>
          <a:xfrm>
            <a:off x="2917427" y="693174"/>
            <a:ext cx="293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nrope" panose="020B0604020202020204" charset="0"/>
              </a:rPr>
              <a:t>HOW IT SOLVES THE PROBLEM?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23857-E5BE-B18E-0A05-101B4513BE53}"/>
              </a:ext>
            </a:extLst>
          </p:cNvPr>
          <p:cNvSpPr txBox="1"/>
          <p:nvPr/>
        </p:nvSpPr>
        <p:spPr>
          <a:xfrm>
            <a:off x="5995322" y="693173"/>
            <a:ext cx="608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Manrope" panose="020B0604020202020204" charset="0"/>
              </a:rPr>
              <a:t>USP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A7334-1B4C-0297-BDBB-9C3AFD50505C}"/>
              </a:ext>
            </a:extLst>
          </p:cNvPr>
          <p:cNvSpPr txBox="1"/>
          <p:nvPr/>
        </p:nvSpPr>
        <p:spPr>
          <a:xfrm>
            <a:off x="371512" y="1100633"/>
            <a:ext cx="2296973" cy="347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Existing systems: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Passive complaint forms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Manual routing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No verification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No pattern intelligence</a:t>
            </a:r>
          </a:p>
          <a:p>
            <a:pPr>
              <a:lnSpc>
                <a:spcPct val="200000"/>
              </a:lnSpc>
            </a:pPr>
            <a:r>
              <a:rPr lang="en-IN" sz="1200" b="1" dirty="0">
                <a:latin typeface="Manrope" panose="020B0604020202020204" charset="0"/>
              </a:rPr>
              <a:t>Jan‑Drishti</a:t>
            </a:r>
            <a:r>
              <a:rPr lang="en-US" sz="1200" b="1" dirty="0">
                <a:latin typeface="Manrope" panose="020B060402020202020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AI verifies, understands, prioritizes, and routes automatically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Converts raw citizen input into actionable government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B6244-3134-8B1A-E612-D586B7716902}"/>
              </a:ext>
            </a:extLst>
          </p:cNvPr>
          <p:cNvSpPr txBox="1"/>
          <p:nvPr/>
        </p:nvSpPr>
        <p:spPr>
          <a:xfrm>
            <a:off x="2917428" y="1100633"/>
            <a:ext cx="2828951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Jan‑Drishti acts as an intelligent layer that: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Removes manual routing errors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Filters spam and validates evidence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Enables voice‑based reporting for low‑literacy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Detects infrastructure risks early through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87A45-754F-C3C6-0873-D72CA6782E46}"/>
              </a:ext>
            </a:extLst>
          </p:cNvPr>
          <p:cNvSpPr txBox="1"/>
          <p:nvPr/>
        </p:nvSpPr>
        <p:spPr>
          <a:xfrm>
            <a:off x="5995322" y="1100633"/>
            <a:ext cx="2828951" cy="311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Manrope" panose="020B0604020202020204" charset="0"/>
              </a:rPr>
              <a:t>Jan‑Drishti is not a complaint portal. It is an AI‑powered national intelligence layer for governance.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anrope" panose="020B0604020202020204" charset="0"/>
              </a:rPr>
              <a:t>Key USP points: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AI‑verified citizen reports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Automatic department routing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Pattern‑based early risk detection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Voice‑first inclusion</a:t>
            </a:r>
          </a:p>
          <a:p>
            <a:pPr marL="285750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Manrope" panose="020B0604020202020204" charset="0"/>
              </a:rPr>
              <a:t>Seamless integration with existing government systems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4F4BAF-C5B7-A82B-AB66-F89776E47D2A}"/>
              </a:ext>
            </a:extLst>
          </p:cNvPr>
          <p:cNvCxnSpPr>
            <a:cxnSpLocks/>
          </p:cNvCxnSpPr>
          <p:nvPr/>
        </p:nvCxnSpPr>
        <p:spPr>
          <a:xfrm>
            <a:off x="5850467" y="693173"/>
            <a:ext cx="0" cy="3739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35B759-927E-6CF2-5211-2318A06D71B8}"/>
              </a:ext>
            </a:extLst>
          </p:cNvPr>
          <p:cNvCxnSpPr>
            <a:cxnSpLocks/>
          </p:cNvCxnSpPr>
          <p:nvPr/>
        </p:nvCxnSpPr>
        <p:spPr>
          <a:xfrm>
            <a:off x="2764367" y="728519"/>
            <a:ext cx="0" cy="3739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A0BE0-CA6B-9B67-6056-2F429F8B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58" r="6301"/>
          <a:stretch>
            <a:fillRect/>
          </a:stretch>
        </p:blipFill>
        <p:spPr>
          <a:xfrm>
            <a:off x="4294022" y="1082197"/>
            <a:ext cx="4669951" cy="3062529"/>
          </a:xfrm>
          <a:prstGeom prst="rect">
            <a:avLst/>
          </a:prstGeom>
        </p:spPr>
      </p:pic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863550"/>
            <a:ext cx="4165202" cy="359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GB"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Voice complaint in 22 Indian languages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AI‑based infrastructure damage detection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Automatic routing to correct department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Geo‑clustering and pattern detection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Early warning alerts for infrastructure risks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Real‑time citizen status tracking via SMS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Assisted filing via CSC and community helpers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Transparent audit trail and escalation 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699" y="745793"/>
            <a:ext cx="4669951" cy="4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DIAGRAM:</a:t>
            </a:r>
            <a:endParaRPr lang="en-US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BEE25-8143-541B-C41E-6C3443B54E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40" t="1557" r="32480"/>
          <a:stretch>
            <a:fillRect/>
          </a:stretch>
        </p:blipFill>
        <p:spPr>
          <a:xfrm>
            <a:off x="5191105" y="745793"/>
            <a:ext cx="2655724" cy="4045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D4A39-2116-8842-4A9B-8C83168D6059}"/>
              </a:ext>
            </a:extLst>
          </p:cNvPr>
          <p:cNvSpPr txBox="1"/>
          <p:nvPr/>
        </p:nvSpPr>
        <p:spPr>
          <a:xfrm>
            <a:off x="1060390" y="1891283"/>
            <a:ext cx="3172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anrope" panose="020B0604020202020204" charset="0"/>
              </a:rPr>
              <a:t>AI transforms citizen input into verified, routed, and actionable governance intelligence making it easy for government to prioritize and take action.</a:t>
            </a:r>
            <a:endParaRPr lang="en-IN" sz="18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612952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MOCK SCREEN OF JAN-DRISHTI: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CA505-7B41-2E54-5A68-B2AA80703902}"/>
              </a:ext>
            </a:extLst>
          </p:cNvPr>
          <p:cNvSpPr txBox="1"/>
          <p:nvPr/>
        </p:nvSpPr>
        <p:spPr>
          <a:xfrm>
            <a:off x="3841292" y="7070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Manrope" panose="020B0604020202020204" charset="0"/>
              </a:rPr>
              <a:t>Citizen App → AI Engine → Government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59761-C667-2E8D-F85F-54C7440F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72" r="16797"/>
          <a:stretch>
            <a:fillRect/>
          </a:stretch>
        </p:blipFill>
        <p:spPr>
          <a:xfrm>
            <a:off x="380391" y="1099645"/>
            <a:ext cx="2062886" cy="2979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5FA57-8624-EA17-FFB8-2364438678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78" r="17573"/>
          <a:stretch>
            <a:fillRect/>
          </a:stretch>
        </p:blipFill>
        <p:spPr>
          <a:xfrm>
            <a:off x="3590941" y="1099645"/>
            <a:ext cx="1962117" cy="2979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A8128-AA94-B3E6-3A2D-CA4C59D444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78" r="17431"/>
          <a:stretch>
            <a:fillRect/>
          </a:stretch>
        </p:blipFill>
        <p:spPr>
          <a:xfrm>
            <a:off x="6700722" y="1099645"/>
            <a:ext cx="1962117" cy="2973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01DE3-1036-63CA-BA0E-37E0B3AA4A15}"/>
              </a:ext>
            </a:extLst>
          </p:cNvPr>
          <p:cNvSpPr txBox="1"/>
          <p:nvPr/>
        </p:nvSpPr>
        <p:spPr>
          <a:xfrm>
            <a:off x="105446" y="4189806"/>
            <a:ext cx="2841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anrope" panose="020B0604020202020204" charset="0"/>
              </a:rPr>
              <a:t>AI converts voice, verifies evidence, and auto‑routes issue</a:t>
            </a:r>
            <a:endParaRPr lang="en-IN" dirty="0">
              <a:latin typeface="Manrop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E2019-8D59-E8C7-6D69-B1A4A9317ACC}"/>
              </a:ext>
            </a:extLst>
          </p:cNvPr>
          <p:cNvSpPr txBox="1"/>
          <p:nvPr/>
        </p:nvSpPr>
        <p:spPr>
          <a:xfrm>
            <a:off x="3440288" y="4184528"/>
            <a:ext cx="2263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anrope" panose="020B0604020202020204" charset="0"/>
              </a:rPr>
              <a:t>AI validates, prioritizes, and routes automatically</a:t>
            </a:r>
            <a:endParaRPr lang="en-IN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532FC-5C26-2DBB-A2D7-CC16AED4C951}"/>
              </a:ext>
            </a:extLst>
          </p:cNvPr>
          <p:cNvSpPr txBox="1"/>
          <p:nvPr/>
        </p:nvSpPr>
        <p:spPr>
          <a:xfrm>
            <a:off x="6699948" y="4184528"/>
            <a:ext cx="2062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anrope" panose="020B0604020202020204" charset="0"/>
              </a:rPr>
              <a:t>Officials see real‑time civic intelligence</a:t>
            </a:r>
            <a:endParaRPr lang="en-IN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B3368-93C7-1E18-DEF5-0AEBCF267142}"/>
              </a:ext>
            </a:extLst>
          </p:cNvPr>
          <p:cNvSpPr txBox="1"/>
          <p:nvPr/>
        </p:nvSpPr>
        <p:spPr>
          <a:xfrm>
            <a:off x="2338723" y="4819326"/>
            <a:ext cx="4466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Manrope" panose="020B0604020202020204" charset="0"/>
              </a:rPr>
              <a:t>The above images are very minimal and for mock only, they are not actual screens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167766" y="651883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SOLUTION:</a:t>
            </a:r>
            <a:endParaRPr lang="en-IN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257AA-5E65-3798-392E-00BECE4C9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652"/>
          <a:stretch>
            <a:fillRect/>
          </a:stretch>
        </p:blipFill>
        <p:spPr>
          <a:xfrm>
            <a:off x="0" y="1200836"/>
            <a:ext cx="9144000" cy="2741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26999-C72B-8A99-D55A-10E7132FD303}"/>
              </a:ext>
            </a:extLst>
          </p:cNvPr>
          <p:cNvSpPr txBox="1"/>
          <p:nvPr/>
        </p:nvSpPr>
        <p:spPr>
          <a:xfrm>
            <a:off x="46566" y="3997419"/>
            <a:ext cx="9050867" cy="10269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anrope SemiBold" panose="020B0604020202020204" charset="0"/>
              </a:rPr>
              <a:t>Serverless AI architecture enabling scalable, secure, and intelligent governance processing.</a:t>
            </a:r>
          </a:p>
          <a:p>
            <a:pPr>
              <a:lnSpc>
                <a:spcPct val="150000"/>
              </a:lnSpc>
            </a:pPr>
            <a:r>
              <a:rPr lang="en-IN" dirty="0"/>
              <a:t>Citizen → Amplify → Lambda → Bedrock/</a:t>
            </a:r>
            <a:r>
              <a:rPr lang="en-IN" dirty="0" err="1"/>
              <a:t>Rekognition</a:t>
            </a:r>
            <a:r>
              <a:rPr lang="en-IN" dirty="0"/>
              <a:t> → DynamoDB/Aurora → Government Systems → Citizen Notification</a:t>
            </a:r>
            <a:endParaRPr lang="en-IN" dirty="0">
              <a:latin typeface="Manrope SemiBold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303976" y="380747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02" name="Picture 54" descr="Amazon aws logo on a white square 60306089 PNG">
            <a:extLst>
              <a:ext uri="{FF2B5EF4-FFF2-40B4-BE49-F238E27FC236}">
                <a16:creationId xmlns:a16="http://schemas.microsoft.com/office/drawing/2014/main" id="{A040FBA8-206A-1A59-184C-47FC22227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t="15786" r="16554" b="16089"/>
          <a:stretch>
            <a:fillRect/>
          </a:stretch>
        </p:blipFill>
        <p:spPr bwMode="auto">
          <a:xfrm>
            <a:off x="4221492" y="2022474"/>
            <a:ext cx="1248706" cy="126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38EB8AE-D9BD-1276-79BA-063AE4F26C87}"/>
              </a:ext>
            </a:extLst>
          </p:cNvPr>
          <p:cNvGrpSpPr/>
          <p:nvPr/>
        </p:nvGrpSpPr>
        <p:grpSpPr>
          <a:xfrm>
            <a:off x="335353" y="1055883"/>
            <a:ext cx="3667589" cy="1296438"/>
            <a:chOff x="319014" y="998521"/>
            <a:chExt cx="3667589" cy="12964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1A99B8F-DDCC-C58B-4FB2-B8D1225A08F5}"/>
                </a:ext>
              </a:extLst>
            </p:cNvPr>
            <p:cNvGrpSpPr/>
            <p:nvPr/>
          </p:nvGrpSpPr>
          <p:grpSpPr>
            <a:xfrm>
              <a:off x="319014" y="1246689"/>
              <a:ext cx="3667589" cy="1048270"/>
              <a:chOff x="253818" y="1020540"/>
              <a:chExt cx="3667589" cy="104827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2A604A5-EFF7-FCF1-6B03-095160CDA7A8}"/>
                  </a:ext>
                </a:extLst>
              </p:cNvPr>
              <p:cNvGrpSpPr/>
              <p:nvPr/>
            </p:nvGrpSpPr>
            <p:grpSpPr>
              <a:xfrm>
                <a:off x="1330970" y="1133116"/>
                <a:ext cx="920067" cy="935694"/>
                <a:chOff x="1357662" y="1154266"/>
                <a:chExt cx="920067" cy="935694"/>
              </a:xfrm>
            </p:grpSpPr>
            <p:pic>
              <p:nvPicPr>
                <p:cNvPr id="2062" name="Picture 14" descr="Building Generative AI Applications Using AWS Bedrock: A Guide | SJ  Innovation LLC">
                  <a:extLst>
                    <a:ext uri="{FF2B5EF4-FFF2-40B4-BE49-F238E27FC236}">
                      <a16:creationId xmlns:a16="http://schemas.microsoft.com/office/drawing/2014/main" id="{113D225D-8997-1E24-55AF-768BE092D9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448" y="1154266"/>
                  <a:ext cx="688497" cy="688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1DFD21-B8F9-B34E-44E9-37C4476F2F04}"/>
                    </a:ext>
                  </a:extLst>
                </p:cNvPr>
                <p:cNvSpPr txBox="1"/>
                <p:nvPr/>
              </p:nvSpPr>
              <p:spPr>
                <a:xfrm>
                  <a:off x="1357662" y="1859128"/>
                  <a:ext cx="9200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Bedrock</a:t>
                  </a:r>
                  <a:endParaRPr lang="en-IN" sz="900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042AA-83F1-EE69-C6D1-EE7B9186E52A}"/>
                  </a:ext>
                </a:extLst>
              </p:cNvPr>
              <p:cNvGrpSpPr/>
              <p:nvPr/>
            </p:nvGrpSpPr>
            <p:grpSpPr>
              <a:xfrm>
                <a:off x="253818" y="1093153"/>
                <a:ext cx="1154434" cy="975657"/>
                <a:chOff x="253818" y="1093153"/>
                <a:chExt cx="1154434" cy="975657"/>
              </a:xfrm>
            </p:grpSpPr>
            <p:pic>
              <p:nvPicPr>
                <p:cNvPr id="2060" name="Picture 12" descr="Why Amazon Rekognition has positively surprised me! – HyperSphere  Consulting Ltd">
                  <a:extLst>
                    <a:ext uri="{FF2B5EF4-FFF2-40B4-BE49-F238E27FC236}">
                      <a16:creationId xmlns:a16="http://schemas.microsoft.com/office/drawing/2014/main" id="{3C2FC6DD-12C6-E034-94E1-7187F2A179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05" t="1992" r="26794" b="3431"/>
                <a:stretch>
                  <a:fillRect/>
                </a:stretch>
              </p:blipFill>
              <p:spPr bwMode="auto">
                <a:xfrm>
                  <a:off x="525771" y="1093153"/>
                  <a:ext cx="623067" cy="669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5D284E8-8867-0B89-9E84-48BC2D2A999C}"/>
                    </a:ext>
                  </a:extLst>
                </p:cNvPr>
                <p:cNvSpPr txBox="1"/>
                <p:nvPr/>
              </p:nvSpPr>
              <p:spPr>
                <a:xfrm>
                  <a:off x="253818" y="1837978"/>
                  <a:ext cx="115443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Rekognition</a:t>
                  </a:r>
                  <a:endParaRPr lang="en-IN" sz="900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D7DB699-089E-EB59-47BB-0E6A113038A7}"/>
                  </a:ext>
                </a:extLst>
              </p:cNvPr>
              <p:cNvGrpSpPr/>
              <p:nvPr/>
            </p:nvGrpSpPr>
            <p:grpSpPr>
              <a:xfrm>
                <a:off x="2276580" y="1109515"/>
                <a:ext cx="695682" cy="959295"/>
                <a:chOff x="2424166" y="1130665"/>
                <a:chExt cx="695682" cy="959295"/>
              </a:xfrm>
            </p:grpSpPr>
            <p:pic>
              <p:nvPicPr>
                <p:cNvPr id="2064" name="Picture 16" descr="Claude Free SVG, PNG, and vector dow... · LobeHub">
                  <a:extLst>
                    <a:ext uri="{FF2B5EF4-FFF2-40B4-BE49-F238E27FC236}">
                      <a16:creationId xmlns:a16="http://schemas.microsoft.com/office/drawing/2014/main" id="{45388466-3DB9-AF35-FDC6-2A2589376D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31351" y="1130665"/>
                  <a:ext cx="688497" cy="688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35E0F5-0226-5EFA-B614-4E52E5EB29EE}"/>
                    </a:ext>
                  </a:extLst>
                </p:cNvPr>
                <p:cNvSpPr txBox="1"/>
                <p:nvPr/>
              </p:nvSpPr>
              <p:spPr>
                <a:xfrm>
                  <a:off x="2424166" y="1859128"/>
                  <a:ext cx="6884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Claude ai</a:t>
                  </a:r>
                  <a:endParaRPr lang="en-IN" sz="900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AF35B21-E71A-2C5C-13D0-B21C16294835}"/>
                  </a:ext>
                </a:extLst>
              </p:cNvPr>
              <p:cNvGrpSpPr/>
              <p:nvPr/>
            </p:nvGrpSpPr>
            <p:grpSpPr>
              <a:xfrm>
                <a:off x="3102609" y="1020540"/>
                <a:ext cx="818798" cy="1031905"/>
                <a:chOff x="3444458" y="1058463"/>
                <a:chExt cx="818798" cy="1031905"/>
              </a:xfrm>
            </p:grpSpPr>
            <p:pic>
              <p:nvPicPr>
                <p:cNvPr id="2066" name="Picture 18" descr="Rudram Dynamics">
                  <a:extLst>
                    <a:ext uri="{FF2B5EF4-FFF2-40B4-BE49-F238E27FC236}">
                      <a16:creationId xmlns:a16="http://schemas.microsoft.com/office/drawing/2014/main" id="{69227F37-7DA1-957D-C47F-FE64BB5856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9" t="12805" r="82960" b="11313"/>
                <a:stretch>
                  <a:fillRect/>
                </a:stretch>
              </p:blipFill>
              <p:spPr bwMode="auto">
                <a:xfrm>
                  <a:off x="3444458" y="1058463"/>
                  <a:ext cx="818798" cy="784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3023006-55EC-C9A6-008A-416A01925B72}"/>
                    </a:ext>
                  </a:extLst>
                </p:cNvPr>
                <p:cNvSpPr txBox="1"/>
                <p:nvPr/>
              </p:nvSpPr>
              <p:spPr>
                <a:xfrm>
                  <a:off x="3446724" y="1859536"/>
                  <a:ext cx="62221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Bhashini</a:t>
                  </a:r>
                  <a:endParaRPr lang="en-IN" sz="900" dirty="0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1852E4-F524-EA2C-998F-63D41DB62F38}"/>
                </a:ext>
              </a:extLst>
            </p:cNvPr>
            <p:cNvSpPr txBox="1"/>
            <p:nvPr/>
          </p:nvSpPr>
          <p:spPr>
            <a:xfrm>
              <a:off x="1242324" y="998521"/>
              <a:ext cx="1909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AI &amp; INTELLIGENCE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693CF8-7803-AEF0-D2B5-2FCDD9B01C5F}"/>
              </a:ext>
            </a:extLst>
          </p:cNvPr>
          <p:cNvGrpSpPr/>
          <p:nvPr/>
        </p:nvGrpSpPr>
        <p:grpSpPr>
          <a:xfrm>
            <a:off x="5621859" y="3357803"/>
            <a:ext cx="2983160" cy="1436512"/>
            <a:chOff x="451693" y="3334271"/>
            <a:chExt cx="2983160" cy="143651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BC3F12-9450-A9E5-4FD1-3111365AADA9}"/>
                </a:ext>
              </a:extLst>
            </p:cNvPr>
            <p:cNvGrpSpPr/>
            <p:nvPr/>
          </p:nvGrpSpPr>
          <p:grpSpPr>
            <a:xfrm>
              <a:off x="451693" y="3671267"/>
              <a:ext cx="2983160" cy="1099516"/>
              <a:chOff x="129504" y="2571751"/>
              <a:chExt cx="2983160" cy="109951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9B99BB-6A10-1F19-B37B-B03A96926AFE}"/>
                  </a:ext>
                </a:extLst>
              </p:cNvPr>
              <p:cNvGrpSpPr/>
              <p:nvPr/>
            </p:nvGrpSpPr>
            <p:grpSpPr>
              <a:xfrm>
                <a:off x="129504" y="2571751"/>
                <a:ext cx="1118600" cy="1099516"/>
                <a:chOff x="129504" y="2571751"/>
                <a:chExt cx="1118600" cy="1099516"/>
              </a:xfrm>
            </p:grpSpPr>
            <p:pic>
              <p:nvPicPr>
                <p:cNvPr id="2082" name="Picture 34" descr="DynamoDB Data Modeler">
                  <a:extLst>
                    <a:ext uri="{FF2B5EF4-FFF2-40B4-BE49-F238E27FC236}">
                      <a16:creationId xmlns:a16="http://schemas.microsoft.com/office/drawing/2014/main" id="{388F22F2-CAD3-DF2D-53B9-B35F6CA7BB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771" y="2571751"/>
                  <a:ext cx="920067" cy="8322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9DC86A3-C4F4-76F0-5F9F-8B22F54809E8}"/>
                    </a:ext>
                  </a:extLst>
                </p:cNvPr>
                <p:cNvSpPr txBox="1"/>
                <p:nvPr/>
              </p:nvSpPr>
              <p:spPr>
                <a:xfrm>
                  <a:off x="129504" y="3440435"/>
                  <a:ext cx="111860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DynamoDB</a:t>
                  </a:r>
                  <a:endParaRPr lang="en-IN" sz="900" dirty="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746219A-5208-E463-5ABA-0370291460FA}"/>
                  </a:ext>
                </a:extLst>
              </p:cNvPr>
              <p:cNvGrpSpPr/>
              <p:nvPr/>
            </p:nvGrpSpPr>
            <p:grpSpPr>
              <a:xfrm>
                <a:off x="1293186" y="2628076"/>
                <a:ext cx="868453" cy="1043191"/>
                <a:chOff x="1293186" y="2628076"/>
                <a:chExt cx="868453" cy="1043191"/>
              </a:xfrm>
            </p:grpSpPr>
            <p:pic>
              <p:nvPicPr>
                <p:cNvPr id="2084" name="Picture 36" descr="Aurora borealis Icons and Symbols - Download Free PNG &amp; SVG">
                  <a:extLst>
                    <a:ext uri="{FF2B5EF4-FFF2-40B4-BE49-F238E27FC236}">
                      <a16:creationId xmlns:a16="http://schemas.microsoft.com/office/drawing/2014/main" id="{79BADBAC-5C6E-0A6D-45B3-F7D49459C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7524" y="2628076"/>
                  <a:ext cx="688498" cy="688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DD5C7A-4016-640F-C447-7AE909E43CCE}"/>
                    </a:ext>
                  </a:extLst>
                </p:cNvPr>
                <p:cNvSpPr txBox="1"/>
                <p:nvPr/>
              </p:nvSpPr>
              <p:spPr>
                <a:xfrm>
                  <a:off x="1293186" y="3440435"/>
                  <a:ext cx="86845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Aurora</a:t>
                  </a:r>
                  <a:endParaRPr lang="en-IN" sz="90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7B3A7BA-E551-7ACA-E3D8-109DF0F50A0D}"/>
                  </a:ext>
                </a:extLst>
              </p:cNvPr>
              <p:cNvGrpSpPr/>
              <p:nvPr/>
            </p:nvGrpSpPr>
            <p:grpSpPr>
              <a:xfrm>
                <a:off x="2413859" y="2635841"/>
                <a:ext cx="698805" cy="1035426"/>
                <a:chOff x="2413859" y="2635841"/>
                <a:chExt cx="698805" cy="103542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43A7008-EC5C-0A46-28A5-55E95F87A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24166" y="2635841"/>
                  <a:ext cx="688498" cy="688498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9A71888-9349-D28A-4EF0-96BC8797CB92}"/>
                    </a:ext>
                  </a:extLst>
                </p:cNvPr>
                <p:cNvSpPr txBox="1"/>
                <p:nvPr/>
              </p:nvSpPr>
              <p:spPr>
                <a:xfrm>
                  <a:off x="2413859" y="3440435"/>
                  <a:ext cx="6884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S3</a:t>
                  </a:r>
                  <a:endParaRPr lang="en-IN" sz="900" dirty="0"/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9BB584-B522-1761-8C5F-72951AB7AFCE}"/>
                </a:ext>
              </a:extLst>
            </p:cNvPr>
            <p:cNvSpPr txBox="1"/>
            <p:nvPr/>
          </p:nvSpPr>
          <p:spPr>
            <a:xfrm>
              <a:off x="885953" y="3334271"/>
              <a:ext cx="224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DATABASE &amp; STORAGE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D5090F-7185-EFFB-43CE-ED0885C35523}"/>
              </a:ext>
            </a:extLst>
          </p:cNvPr>
          <p:cNvGrpSpPr/>
          <p:nvPr/>
        </p:nvGrpSpPr>
        <p:grpSpPr>
          <a:xfrm>
            <a:off x="5658340" y="895430"/>
            <a:ext cx="3380928" cy="1433146"/>
            <a:chOff x="5662824" y="690744"/>
            <a:chExt cx="3380928" cy="143314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EA1C92-D9C8-73BE-18E6-17597C7D122E}"/>
                </a:ext>
              </a:extLst>
            </p:cNvPr>
            <p:cNvGrpSpPr/>
            <p:nvPr/>
          </p:nvGrpSpPr>
          <p:grpSpPr>
            <a:xfrm>
              <a:off x="5662824" y="987615"/>
              <a:ext cx="3380928" cy="1136275"/>
              <a:chOff x="5662824" y="972010"/>
              <a:chExt cx="3380928" cy="113627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8C8FDC6-AAB3-9379-F2E8-A19F6C8B43E5}"/>
                  </a:ext>
                </a:extLst>
              </p:cNvPr>
              <p:cNvGrpSpPr/>
              <p:nvPr/>
            </p:nvGrpSpPr>
            <p:grpSpPr>
              <a:xfrm>
                <a:off x="5662824" y="1051836"/>
                <a:ext cx="920067" cy="1056449"/>
                <a:chOff x="5662824" y="1051836"/>
                <a:chExt cx="920067" cy="1056449"/>
              </a:xfrm>
            </p:grpSpPr>
            <p:pic>
              <p:nvPicPr>
                <p:cNvPr id="2068" name="Picture 20" descr="Leveraging AWS Lambda, S3, and SES for Real-Time Processing &amp; Monitoring |  by Fortress Abioye | Medium">
                  <a:extLst>
                    <a:ext uri="{FF2B5EF4-FFF2-40B4-BE49-F238E27FC236}">
                      <a16:creationId xmlns:a16="http://schemas.microsoft.com/office/drawing/2014/main" id="{6E5E768F-F45E-0602-C11A-6BFC6292B7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85" t="10131" r="13269" b="21805"/>
                <a:stretch>
                  <a:fillRect/>
                </a:stretch>
              </p:blipFill>
              <p:spPr bwMode="auto">
                <a:xfrm>
                  <a:off x="5723933" y="1051836"/>
                  <a:ext cx="797851" cy="7909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65C991-4516-C103-C074-ED714D6160C5}"/>
                    </a:ext>
                  </a:extLst>
                </p:cNvPr>
                <p:cNvSpPr txBox="1"/>
                <p:nvPr/>
              </p:nvSpPr>
              <p:spPr>
                <a:xfrm>
                  <a:off x="5662824" y="1877453"/>
                  <a:ext cx="9200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Lambda</a:t>
                  </a:r>
                  <a:endParaRPr lang="en-IN" sz="900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40D4EC7-3F89-18AC-F7F6-9ECB30748227}"/>
                  </a:ext>
                </a:extLst>
              </p:cNvPr>
              <p:cNvGrpSpPr/>
              <p:nvPr/>
            </p:nvGrpSpPr>
            <p:grpSpPr>
              <a:xfrm>
                <a:off x="6781048" y="972010"/>
                <a:ext cx="941303" cy="1129447"/>
                <a:chOff x="6781048" y="972010"/>
                <a:chExt cx="941303" cy="1129447"/>
              </a:xfrm>
            </p:grpSpPr>
            <p:pic>
              <p:nvPicPr>
                <p:cNvPr id="2072" name="Picture 24" descr="Itential Pre-Built Adapter: Amazon API Gateway">
                  <a:extLst>
                    <a:ext uri="{FF2B5EF4-FFF2-40B4-BE49-F238E27FC236}">
                      <a16:creationId xmlns:a16="http://schemas.microsoft.com/office/drawing/2014/main" id="{75E02C2C-24AD-A5D9-C959-BD8A4F6FE7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00" t="3416" r="19850" b="28485"/>
                <a:stretch>
                  <a:fillRect/>
                </a:stretch>
              </p:blipFill>
              <p:spPr bwMode="auto">
                <a:xfrm>
                  <a:off x="6791103" y="972010"/>
                  <a:ext cx="910013" cy="8921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070897A-5BDD-DCD7-92D9-96B257658BE5}"/>
                    </a:ext>
                  </a:extLst>
                </p:cNvPr>
                <p:cNvSpPr txBox="1"/>
                <p:nvPr/>
              </p:nvSpPr>
              <p:spPr>
                <a:xfrm>
                  <a:off x="6781048" y="1870625"/>
                  <a:ext cx="94130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Gateway</a:t>
                  </a:r>
                  <a:endParaRPr lang="en-IN" sz="900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0D71EF8-9BD6-96D0-0F87-13418F772CEE}"/>
                  </a:ext>
                </a:extLst>
              </p:cNvPr>
              <p:cNvGrpSpPr/>
              <p:nvPr/>
            </p:nvGrpSpPr>
            <p:grpSpPr>
              <a:xfrm>
                <a:off x="7812123" y="1006821"/>
                <a:ext cx="1231629" cy="1089726"/>
                <a:chOff x="7812123" y="1006821"/>
                <a:chExt cx="1231629" cy="1089726"/>
              </a:xfrm>
            </p:grpSpPr>
            <p:pic>
              <p:nvPicPr>
                <p:cNvPr id="2080" name="Picture 32" descr="Aws Step Functions icon - Free Download PNG &amp; SVG | Streamline">
                  <a:extLst>
                    <a:ext uri="{FF2B5EF4-FFF2-40B4-BE49-F238E27FC236}">
                      <a16:creationId xmlns:a16="http://schemas.microsoft.com/office/drawing/2014/main" id="{97A553CF-2F4C-B1A2-3FAE-1A11689BB5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70436" y="1006821"/>
                  <a:ext cx="854550" cy="7557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5A0B823-9B09-3E37-9CD0-04D64AB8F85A}"/>
                    </a:ext>
                  </a:extLst>
                </p:cNvPr>
                <p:cNvSpPr txBox="1"/>
                <p:nvPr/>
              </p:nvSpPr>
              <p:spPr>
                <a:xfrm>
                  <a:off x="7812123" y="1865715"/>
                  <a:ext cx="12316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AWS Step functions</a:t>
                  </a:r>
                  <a:endParaRPr lang="en-IN" sz="900" dirty="0"/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329226-2A92-2518-0EC9-2BA3AC730390}"/>
                </a:ext>
              </a:extLst>
            </p:cNvPr>
            <p:cNvSpPr txBox="1"/>
            <p:nvPr/>
          </p:nvSpPr>
          <p:spPr>
            <a:xfrm>
              <a:off x="6706267" y="690744"/>
              <a:ext cx="107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BACKEND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2D9297-F35E-D303-126B-599DAFC565C1}"/>
              </a:ext>
            </a:extLst>
          </p:cNvPr>
          <p:cNvGrpSpPr/>
          <p:nvPr/>
        </p:nvGrpSpPr>
        <p:grpSpPr>
          <a:xfrm>
            <a:off x="347888" y="3477716"/>
            <a:ext cx="4002146" cy="1409839"/>
            <a:chOff x="5000863" y="3302097"/>
            <a:chExt cx="4011525" cy="151795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D330045-4CAD-1B72-8EFA-3F49F67A6ACD}"/>
                </a:ext>
              </a:extLst>
            </p:cNvPr>
            <p:cNvGrpSpPr/>
            <p:nvPr/>
          </p:nvGrpSpPr>
          <p:grpSpPr>
            <a:xfrm>
              <a:off x="5000863" y="3646389"/>
              <a:ext cx="4011525" cy="1173660"/>
              <a:chOff x="5152566" y="3652886"/>
              <a:chExt cx="4011525" cy="117366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8BE9362-3A6F-B160-341F-17165BFF6CAE}"/>
                  </a:ext>
                </a:extLst>
              </p:cNvPr>
              <p:cNvGrpSpPr/>
              <p:nvPr/>
            </p:nvGrpSpPr>
            <p:grpSpPr>
              <a:xfrm>
                <a:off x="5152566" y="3749489"/>
                <a:ext cx="868453" cy="1077057"/>
                <a:chOff x="5152566" y="3749489"/>
                <a:chExt cx="868453" cy="1077057"/>
              </a:xfrm>
            </p:grpSpPr>
            <p:pic>
              <p:nvPicPr>
                <p:cNvPr id="2090" name="Picture 42" descr="Cloud Icons | AWS Amplify">
                  <a:extLst>
                    <a:ext uri="{FF2B5EF4-FFF2-40B4-BE49-F238E27FC236}">
                      <a16:creationId xmlns:a16="http://schemas.microsoft.com/office/drawing/2014/main" id="{30BF3929-12F6-A5C0-E36C-210E37EC01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3132" y="3749489"/>
                  <a:ext cx="787323" cy="7873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B63610C-854F-D6A0-6781-DBF94E8ADFC2}"/>
                    </a:ext>
                  </a:extLst>
                </p:cNvPr>
                <p:cNvSpPr txBox="1"/>
                <p:nvPr/>
              </p:nvSpPr>
              <p:spPr>
                <a:xfrm>
                  <a:off x="5152566" y="4595714"/>
                  <a:ext cx="86845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900" dirty="0"/>
                    <a:t>AWS Amplify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D8BD62B-7A76-0E85-8928-A1E31EF45C42}"/>
                  </a:ext>
                </a:extLst>
              </p:cNvPr>
              <p:cNvGrpSpPr/>
              <p:nvPr/>
            </p:nvGrpSpPr>
            <p:grpSpPr>
              <a:xfrm>
                <a:off x="6157366" y="3689999"/>
                <a:ext cx="920068" cy="1136062"/>
                <a:chOff x="6157366" y="3689999"/>
                <a:chExt cx="920068" cy="1136062"/>
              </a:xfrm>
            </p:grpSpPr>
            <p:pic>
              <p:nvPicPr>
                <p:cNvPr id="2092" name="Picture 44" descr="React Native App Development Company | React Native Development Services –  NCode Tech">
                  <a:extLst>
                    <a:ext uri="{FF2B5EF4-FFF2-40B4-BE49-F238E27FC236}">
                      <a16:creationId xmlns:a16="http://schemas.microsoft.com/office/drawing/2014/main" id="{ECEDEF33-7D89-EA9C-BE8D-A14EB0DCF8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0" t="1765" r="5300" b="18956"/>
                <a:stretch>
                  <a:fillRect/>
                </a:stretch>
              </p:blipFill>
              <p:spPr bwMode="auto">
                <a:xfrm>
                  <a:off x="6157366" y="3689999"/>
                  <a:ext cx="920068" cy="83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79536D9-6654-5E4A-DC98-84BC9ED36E97}"/>
                    </a:ext>
                  </a:extLst>
                </p:cNvPr>
                <p:cNvSpPr txBox="1"/>
                <p:nvPr/>
              </p:nvSpPr>
              <p:spPr>
                <a:xfrm>
                  <a:off x="6183173" y="4595229"/>
                  <a:ext cx="86845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900" dirty="0">
                      <a:latin typeface="Manrope" panose="020B0604020202020204" charset="0"/>
                    </a:rPr>
                    <a:t>React Native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BD68246-4690-FB37-C7FC-938EB3EB3289}"/>
                  </a:ext>
                </a:extLst>
              </p:cNvPr>
              <p:cNvGrpSpPr/>
              <p:nvPr/>
            </p:nvGrpSpPr>
            <p:grpSpPr>
              <a:xfrm>
                <a:off x="7205692" y="3652886"/>
                <a:ext cx="920067" cy="1173175"/>
                <a:chOff x="7205692" y="3652886"/>
                <a:chExt cx="920067" cy="1173175"/>
              </a:xfrm>
            </p:grpSpPr>
            <p:pic>
              <p:nvPicPr>
                <p:cNvPr id="2094" name="Picture 46" descr="Exploring the Power of AWS Location Service: Transforming Location-Based  Applications | by Mayuraksha Sikdar | Medium">
                  <a:extLst>
                    <a:ext uri="{FF2B5EF4-FFF2-40B4-BE49-F238E27FC236}">
                      <a16:creationId xmlns:a16="http://schemas.microsoft.com/office/drawing/2014/main" id="{6DEFDFC4-5341-FF99-5EB2-658B851272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1833" y="3652886"/>
                  <a:ext cx="883926" cy="8839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23A624C-00BD-63EB-9F2E-A13FE03E56CC}"/>
                    </a:ext>
                  </a:extLst>
                </p:cNvPr>
                <p:cNvSpPr txBox="1"/>
                <p:nvPr/>
              </p:nvSpPr>
              <p:spPr>
                <a:xfrm>
                  <a:off x="7205692" y="4595229"/>
                  <a:ext cx="92006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latin typeface="Manrope" panose="020B0604020202020204" charset="0"/>
                    </a:rPr>
                    <a:t>A</a:t>
                  </a:r>
                  <a:r>
                    <a:rPr lang="en-IN" sz="900" dirty="0">
                      <a:latin typeface="Manrope" panose="020B0604020202020204" charset="0"/>
                    </a:rPr>
                    <a:t>WS Location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8DF1CF9-D8B6-B5EA-4D85-2D046BD39ED1}"/>
                  </a:ext>
                </a:extLst>
              </p:cNvPr>
              <p:cNvGrpSpPr/>
              <p:nvPr/>
            </p:nvGrpSpPr>
            <p:grpSpPr>
              <a:xfrm>
                <a:off x="8355008" y="3652887"/>
                <a:ext cx="809083" cy="1173174"/>
                <a:chOff x="8355008" y="3652887"/>
                <a:chExt cx="809083" cy="1173174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CF57DD0-407E-9BA8-249A-955A9BA71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55008" y="3652887"/>
                  <a:ext cx="788992" cy="883925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DE58817-F4B0-A247-CAFD-32E1C39EE0B3}"/>
                    </a:ext>
                  </a:extLst>
                </p:cNvPr>
                <p:cNvSpPr txBox="1"/>
                <p:nvPr/>
              </p:nvSpPr>
              <p:spPr>
                <a:xfrm>
                  <a:off x="8398083" y="4595229"/>
                  <a:ext cx="7660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900" dirty="0"/>
                    <a:t>QuickSight</a:t>
                  </a: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CB6A3C-940E-EB43-123C-0E8CBF097027}"/>
                </a:ext>
              </a:extLst>
            </p:cNvPr>
            <p:cNvSpPr txBox="1"/>
            <p:nvPr/>
          </p:nvSpPr>
          <p:spPr>
            <a:xfrm>
              <a:off x="5892535" y="3302097"/>
              <a:ext cx="239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FRONTEND &amp; ANALYTICS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863550"/>
            <a:ext cx="70797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ESTIMATED IMPLEMENTATION COST: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anose="020B0604020202020204" charset="0"/>
              </a:rPr>
              <a:t>Prototype cost: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anrope" panose="020B0604020202020204" charset="0"/>
              </a:rPr>
              <a:t>Cloud usage: ₹3,000 – ₹10,000/month</a:t>
            </a:r>
            <a:br>
              <a:rPr lang="en-US" dirty="0">
                <a:latin typeface="Manrope" panose="020B0604020202020204" charset="0"/>
              </a:rPr>
            </a:br>
            <a:r>
              <a:rPr lang="en-US" dirty="0">
                <a:latin typeface="Manrope" panose="020B0604020202020204" charset="0"/>
              </a:rPr>
              <a:t>Development: Student‑built prototype</a:t>
            </a:r>
            <a:br>
              <a:rPr lang="en-US" dirty="0">
                <a:latin typeface="Manrope" panose="020B0604020202020204" charset="0"/>
              </a:rPr>
            </a:br>
            <a:r>
              <a:rPr lang="en-US" dirty="0">
                <a:latin typeface="Manrope" panose="020B0604020202020204" charset="0"/>
              </a:rPr>
              <a:t>Infrastructure: Serverless (pay‑per‑use)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anose="020B0604020202020204" charset="0"/>
              </a:rPr>
              <a:t>Scaling benefit: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anrope" panose="020B0604020202020204" charset="0"/>
              </a:rPr>
              <a:t>Serverless architecture enables national‑scale deployment without heavy infrastructure investment.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anose="020B0604020202020204" charset="0"/>
              </a:rPr>
              <a:t>Highly scalable with minimal operational cost due to serverless AI architecture.</a:t>
            </a:r>
            <a:endParaRPr lang="en-US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765</Words>
  <Application>Microsoft Office PowerPoint</Application>
  <PresentationFormat>On-screen Show (16:9)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Manrope</vt:lpstr>
      <vt:lpstr>Manrope SemiBold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Sharaj MM</cp:lastModifiedBy>
  <cp:revision>4</cp:revision>
  <dcterms:modified xsi:type="dcterms:W3CDTF">2026-02-14T19:38:41Z</dcterms:modified>
</cp:coreProperties>
</file>